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8" r:id="rId3"/>
    <p:sldId id="287" r:id="rId4"/>
    <p:sldId id="259" r:id="rId5"/>
    <p:sldId id="263" r:id="rId6"/>
    <p:sldId id="284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5" r:id="rId15"/>
    <p:sldId id="286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33BE-F7AD-4660-92E2-CABACD9EEF75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53FFD-C288-4863-A93A-B2FEF477E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7D9AD-ECD1-4251-B372-C486084C51DF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2F3DF-BE99-4855-B952-1E76F5E88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4F99D-3992-4C5A-9D4F-3167C7AA2920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1F65-0DC8-4970-BFAB-8C3AB8722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CD2D-6FC1-47F2-B5D4-CE1F4867E6C2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9DAF2-0661-4E0E-9704-718A17348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172FB-1A4E-499E-A0DB-12E3A6EFEEE5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3C18C-C862-43C4-8B77-29039CB4D9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8253-9A13-41DE-BBD9-1299FE21C075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42AE1-86F5-4C99-88B7-A3CDFBA16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81C3F-588B-4703-8997-FDA49DBEBE88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6B88F-01BD-425A-8253-56B9E9BAA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20DDF-D6CA-42F0-8249-AA109EB293B8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91AEC-84E4-4835-8110-A61CD7CC1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4A2AB-8DA8-4582-B494-1514AB963E1F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E91B-A978-468D-BAC7-988B2E60B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8AC95-F4A7-4453-893B-7385F00A9318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70D8-DEA9-4713-9426-A22E19EBC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867F3-8BDE-4A88-8E7F-807B7EFED8CC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CA9E2-C75A-4BC0-81CD-0ACDC20B7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37814-2C0D-4246-9808-6346A67CB192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2AEE-FE72-4974-BED4-F063B6AE06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A11D7-D9E8-4BCE-9B2A-BD4EA80409BF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61338-AD7C-4B96-922D-7AFF0F04A9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BBB8-C82E-415E-A072-A92D3F4AA57F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91810-8277-4E16-B1F7-7E668CB98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D236F-90E3-4728-9DA1-DA1353D9E821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283D8-D016-4EB9-9866-8320F5135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18497-E31B-41C8-BA1A-48DE63C6C949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3A0FB-F58A-40F0-8C09-044F8634A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5C2C32-AC46-4322-902D-505954EC1872}" type="datetimeFigureOut">
              <a:rPr lang="ru-RU"/>
              <a:pPr>
                <a:defRPr/>
              </a:pPr>
              <a:t>13.11.2023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24A731-5462-49D3-8A9E-A0B69AC8B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78" r:id="rId11"/>
    <p:sldLayoutId id="2147483667" r:id="rId12"/>
    <p:sldLayoutId id="2147483679" r:id="rId13"/>
    <p:sldLayoutId id="2147483666" r:id="rId14"/>
    <p:sldLayoutId id="2147483665" r:id="rId15"/>
    <p:sldLayoutId id="214748366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shkolatraktornaya-r13.gosweb.gosuslugi.ru/netcat_files/166/2469/Innovatsionnyy_opyt_vospitatelya_Atyaskinoy_Yu.N..pdf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8814" y="2404534"/>
            <a:ext cx="6035039" cy="1646302"/>
          </a:xfrm>
        </p:spPr>
        <p:txBody>
          <a:bodyPr/>
          <a:lstStyle/>
          <a:p>
            <a:pPr algn="ctr"/>
            <a:r>
              <a:rPr lang="ru-RU" altLang="ru-RU" sz="2000" b="1" kern="0" dirty="0" err="1">
                <a:solidFill>
                  <a:srgbClr val="000099"/>
                </a:solidFill>
                <a:latin typeface="Arial Black" pitchFamily="34" charset="0"/>
                <a:cs typeface="Lucida Sans Unicode"/>
              </a:rPr>
              <a:t>Атяскиной</a:t>
            </a:r>
            <a:r>
              <a:rPr lang="ru-RU" altLang="ru-RU" sz="2000" b="1" kern="0" dirty="0">
                <a:solidFill>
                  <a:srgbClr val="000099"/>
                </a:solidFill>
                <a:latin typeface="Arial Black" pitchFamily="34" charset="0"/>
                <a:cs typeface="Lucida Sans Unicode"/>
              </a:rPr>
              <a:t> Юлии Николаевны</a:t>
            </a:r>
            <a:r>
              <a:rPr lang="ru-RU" altLang="ru-RU" sz="2000" b="1" i="1" kern="0" dirty="0">
                <a:solidFill>
                  <a:srgbClr val="000099"/>
                </a:solidFill>
                <a:latin typeface="Arial"/>
                <a:cs typeface="Lucida Sans Unicode"/>
              </a:rPr>
              <a:t>,</a:t>
            </a:r>
            <a:br>
              <a:rPr lang="ru-RU" altLang="ru-RU" sz="2000" b="1" i="1" kern="0" dirty="0">
                <a:solidFill>
                  <a:srgbClr val="000099"/>
                </a:solidFill>
                <a:latin typeface="Arial"/>
                <a:cs typeface="Lucida Sans Unicode"/>
              </a:rPr>
            </a:br>
            <a:r>
              <a:rPr lang="ru-RU" altLang="ru-RU" sz="2000" b="1" i="1" kern="0" dirty="0">
                <a:solidFill>
                  <a:srgbClr val="000099"/>
                </a:solidFill>
                <a:latin typeface="Arial"/>
                <a:cs typeface="Lucida Sans Unicode"/>
              </a:rPr>
              <a:t> </a:t>
            </a:r>
            <a:r>
              <a:rPr lang="ru-RU" altLang="ru-RU" sz="2000" b="1" kern="0" dirty="0">
                <a:solidFill>
                  <a:srgbClr val="000099"/>
                </a:solidFill>
                <a:latin typeface="Arial Black" pitchFamily="34" charset="0"/>
                <a:cs typeface="Lucida Sans Unicode"/>
              </a:rPr>
              <a:t>МБОУ «Тракторная начальная школа-детский сад» </a:t>
            </a:r>
            <a:r>
              <a:rPr lang="ru-RU" sz="2000" kern="0" dirty="0">
                <a:solidFill>
                  <a:sysClr val="windowText" lastClr="000000"/>
                </a:solidFill>
                <a:latin typeface="Constantia"/>
              </a:rPr>
              <a:t/>
            </a:r>
            <a:br>
              <a:rPr lang="ru-RU" sz="2000" kern="0" dirty="0">
                <a:solidFill>
                  <a:sysClr val="windowText" lastClr="000000"/>
                </a:solidFill>
                <a:latin typeface="Constantia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214" y="4050833"/>
            <a:ext cx="8972789" cy="2694212"/>
          </a:xfrm>
        </p:spPr>
        <p:txBody>
          <a:bodyPr/>
          <a:lstStyle/>
          <a:p>
            <a:pPr lvl="0" algn="l" defTabSz="449263" eaLnBrk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0" dirty="0">
                <a:solidFill>
                  <a:srgbClr val="000099"/>
                </a:solidFill>
                <a:latin typeface="Times New Roman" pitchFamily="16" charset="0"/>
                <a:cs typeface="Lucida Sans Unicode"/>
              </a:rPr>
              <a:t>Дата рождения: 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15.12.1984</a:t>
            </a:r>
          </a:p>
          <a:p>
            <a:pPr lvl="0" algn="l" defTabSz="449263" eaLnBrk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0" dirty="0">
                <a:solidFill>
                  <a:srgbClr val="000099"/>
                </a:solidFill>
                <a:latin typeface="Times New Roman" pitchFamily="16" charset="0"/>
                <a:cs typeface="Lucida Sans Unicode"/>
              </a:rPr>
              <a:t>Профессиональное образование: 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воспитатель детей дошкольного возраста. Руководитель физического воспитания . </a:t>
            </a:r>
            <a:r>
              <a:rPr lang="ru-RU" altLang="ru-RU" sz="2000" b="1" kern="0" dirty="0" err="1" smtClean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Зубово</a:t>
            </a:r>
            <a:r>
              <a:rPr lang="ru-RU" altLang="ru-RU" sz="2000" b="1" kern="0" dirty="0" smtClean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 -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Полянский педагогический  колледж, республика Мордовия</a:t>
            </a:r>
          </a:p>
          <a:p>
            <a:pPr lvl="0" algn="l" defTabSz="449263" eaLnBrk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0" dirty="0">
                <a:solidFill>
                  <a:srgbClr val="000099"/>
                </a:solidFill>
                <a:latin typeface="Times New Roman" pitchFamily="16" charset="0"/>
                <a:cs typeface="Lucida Sans Unicode"/>
              </a:rPr>
              <a:t>№  диплома: 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АК 1144960</a:t>
            </a:r>
          </a:p>
          <a:p>
            <a:pPr lvl="0" algn="l" defTabSz="449263" eaLnBrk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0" dirty="0">
                <a:solidFill>
                  <a:srgbClr val="000099"/>
                </a:solidFill>
                <a:latin typeface="Times New Roman" pitchFamily="16" charset="0"/>
                <a:cs typeface="Lucida Sans Unicode"/>
              </a:rPr>
              <a:t>Дата выдачи:  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30 июня2004 г.</a:t>
            </a:r>
          </a:p>
          <a:p>
            <a:pPr lvl="0" algn="l" defTabSz="449263" eaLnBrk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0" dirty="0">
                <a:solidFill>
                  <a:srgbClr val="000099"/>
                </a:solidFill>
                <a:latin typeface="Times New Roman" pitchFamily="16" charset="0"/>
                <a:cs typeface="Lucida Sans Unicode"/>
              </a:rPr>
              <a:t>Стаж педагогической работы (по специальности): 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4 года</a:t>
            </a:r>
          </a:p>
          <a:p>
            <a:pPr lvl="0" algn="l" defTabSz="449263" eaLnBrk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0" dirty="0">
                <a:solidFill>
                  <a:srgbClr val="000099"/>
                </a:solidFill>
                <a:latin typeface="Times New Roman" pitchFamily="16" charset="0"/>
                <a:cs typeface="Lucida Sans Unicode"/>
              </a:rPr>
              <a:t>Общий трудовой стаж:  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17 лет</a:t>
            </a:r>
          </a:p>
          <a:p>
            <a:pPr lvl="0" algn="l" defTabSz="449263" eaLnBrk="1">
              <a:lnSpc>
                <a:spcPct val="80000"/>
              </a:lnSpc>
              <a:spcBef>
                <a:spcPct val="0"/>
              </a:spcBef>
              <a:buClr>
                <a:srgbClr val="000000"/>
              </a:buClr>
              <a:buSzPct val="10000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kern="0" dirty="0">
                <a:solidFill>
                  <a:srgbClr val="000099"/>
                </a:solidFill>
                <a:latin typeface="Times New Roman" pitchFamily="16" charset="0"/>
                <a:cs typeface="Lucida Sans Unicode"/>
              </a:rPr>
              <a:t>Наличие квалификационной категории: </a:t>
            </a: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cs typeface="Lucida Sans Unicode"/>
              </a:rPr>
              <a:t>отсутствует</a:t>
            </a:r>
          </a:p>
          <a:p>
            <a:endParaRPr lang="ru-RU" dirty="0"/>
          </a:p>
        </p:txBody>
      </p:sp>
      <p:pic>
        <p:nvPicPr>
          <p:cNvPr id="4" name="Picture 2" descr="C:\Users\Пользователь\Desktop\IMG_20210401_115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59" y="335952"/>
            <a:ext cx="2898466" cy="3312368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84725" y="335952"/>
            <a:ext cx="535730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i="1" kern="0" dirty="0" smtClean="0">
                <a:solidFill>
                  <a:srgbClr val="000099"/>
                </a:solidFill>
                <a:latin typeface="Arial"/>
                <a:cs typeface="Lucida Sans Unicode"/>
              </a:rPr>
              <a:t>Министерство </a:t>
            </a:r>
            <a:r>
              <a:rPr lang="ru-RU" altLang="ru-RU" sz="2000" b="1" i="1" kern="0" dirty="0">
                <a:solidFill>
                  <a:srgbClr val="000099"/>
                </a:solidFill>
                <a:latin typeface="Arial"/>
                <a:cs typeface="Lucida Sans Unicode"/>
              </a:rPr>
              <a:t>образования </a:t>
            </a:r>
            <a:r>
              <a:rPr lang="ru-RU" altLang="ru-RU" sz="2000" b="1" i="1" kern="0" dirty="0" smtClean="0">
                <a:solidFill>
                  <a:srgbClr val="000099"/>
                </a:solidFill>
                <a:latin typeface="Arial"/>
                <a:cs typeface="Lucida Sans Unicode"/>
              </a:rPr>
              <a:t>РМ</a:t>
            </a:r>
          </a:p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i="1" kern="0" dirty="0" smtClean="0">
                <a:solidFill>
                  <a:srgbClr val="000099"/>
                </a:solidFill>
                <a:latin typeface="Arial"/>
                <a:cs typeface="Lucida Sans Unicode"/>
              </a:rPr>
              <a:t> </a:t>
            </a:r>
            <a:r>
              <a:rPr lang="ru-RU" altLang="ru-RU" sz="4800" b="1" i="1" kern="0" dirty="0" smtClean="0">
                <a:solidFill>
                  <a:srgbClr val="CC0000"/>
                </a:solidFill>
                <a:latin typeface="Arial"/>
                <a:cs typeface="Lucida Sans Unicode"/>
              </a:rPr>
              <a:t>          </a:t>
            </a:r>
            <a:r>
              <a:rPr lang="ru-RU" altLang="ru-RU" sz="4800" b="1" i="1" kern="0" dirty="0">
                <a:solidFill>
                  <a:srgbClr val="C00000"/>
                </a:solidFill>
                <a:latin typeface="Arial"/>
                <a:cs typeface="Lucida Sans Unicode"/>
              </a:rPr>
              <a:t>Портфолио</a:t>
            </a:r>
            <a:endParaRPr lang="ru-RU" sz="48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767840"/>
          </a:xfrm>
        </p:spPr>
        <p:txBody>
          <a:bodyPr/>
          <a:lstStyle/>
          <a:p>
            <a:pPr marL="677863" lvl="0" indent="-677863" defTabSz="449263" eaLnBrk="1" hangingPunct="1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6. Выступления на научно-практических конференциях, педагогических чтениях, семинарах, секциях, методических </a:t>
            </a:r>
            <a:r>
              <a:rPr lang="ru-RU" altLang="ru-RU" sz="2400" b="1" kern="0" dirty="0" smtClean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объединениях</a:t>
            </a:r>
            <a:br>
              <a:rPr lang="ru-RU" altLang="ru-RU" sz="2400" b="1" kern="0" dirty="0" smtClean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</a:br>
            <a:r>
              <a:rPr lang="ru-RU" altLang="ru-RU" sz="2400" b="1" kern="0" dirty="0" smtClean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/>
            </a:r>
            <a:br>
              <a:rPr lang="ru-RU" altLang="ru-RU" sz="2400" b="1" kern="0" dirty="0" smtClean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</a:br>
            <a:r>
              <a:rPr lang="ru-RU" alt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+mn-ea"/>
                <a:cs typeface="Lucida Sans Unicode"/>
              </a:rPr>
              <a:t/>
            </a:r>
            <a:br>
              <a:rPr lang="ru-RU" alt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+mn-ea"/>
                <a:cs typeface="Lucida Sans Unicode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На уровне образовательной организации - 2                                    </a:t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</a:br>
            <a:r>
              <a:rPr lang="ru-RU" alt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/>
            </a:r>
            <a:br>
              <a:rPr lang="ru-RU" alt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Муниципальный уровень  -  2                      </a:t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/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Республиканский уровень -  0</a:t>
            </a: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Lucida Sans Unicode"/>
              </a:rPr>
              <a:t/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Lucida Sans Unicode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/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Российский уровень -            0</a:t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/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</a:b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Международный уровень -    0</a:t>
            </a:r>
            <a:r>
              <a:rPr lang="ru-RU" sz="1800" kern="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800" kern="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1800" kern="0" dirty="0">
              <a:solidFill>
                <a:schemeClr val="accent2">
                  <a:lumMod val="75000"/>
                </a:schemeClr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1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6" y="332656"/>
            <a:ext cx="4982308" cy="6192688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75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609600"/>
            <a:ext cx="4338918" cy="5818208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96" y="609600"/>
            <a:ext cx="4130219" cy="5818208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475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522" y="368968"/>
            <a:ext cx="8596668" cy="1320800"/>
          </a:xfrm>
        </p:spPr>
        <p:txBody>
          <a:bodyPr/>
          <a:lstStyle/>
          <a:p>
            <a:pPr lvl="0"/>
            <a:r>
              <a:rPr lang="ru-RU" altLang="ru-RU" b="1" dirty="0" smtClean="0">
                <a:solidFill>
                  <a:srgbClr val="000099"/>
                </a:solidFill>
              </a:rPr>
              <a:t>7. Проведение открытых  занятий, мастер-классов, мероприятий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3712" y="1843951"/>
            <a:ext cx="84002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lvl="0" indent="-677863" defTabSz="449263">
              <a:buClr>
                <a:srgbClr val="000000"/>
              </a:buClr>
              <a:buSzPct val="100000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marL="677863" lvl="0" indent="-677863" defTabSz="449263">
              <a:buClr>
                <a:srgbClr val="000000"/>
              </a:buClr>
              <a:buSzPct val="100000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На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уровне образовательной организации – 6</a:t>
            </a:r>
          </a:p>
          <a:p>
            <a:pPr marL="677863" lvl="0" indent="-677863" defTabSz="449263">
              <a:buClr>
                <a:srgbClr val="000000"/>
              </a:buClr>
              <a:buSzPct val="100000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                        </a:t>
            </a: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Муниципальный уровень - 1</a:t>
            </a:r>
          </a:p>
          <a:p>
            <a:pPr lvl="0" defTabSz="449263">
              <a:buClr>
                <a:srgbClr val="000000"/>
              </a:buClr>
              <a:buSzPct val="100000"/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Республиканский уровень -0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Lucida Sans Unicode"/>
            </a:endParaRPr>
          </a:p>
          <a:p>
            <a:pPr lvl="0" defTabSz="449263">
              <a:buClr>
                <a:srgbClr val="000000"/>
              </a:buClr>
              <a:buSzPct val="100000"/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Российский уровень -          0</a:t>
            </a:r>
          </a:p>
          <a:p>
            <a:pPr lvl="0" defTabSz="449263">
              <a:buClr>
                <a:srgbClr val="000000"/>
              </a:buClr>
              <a:buSzPct val="100000"/>
            </a:pP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Международный уровень -  0                                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0999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411" y="1395663"/>
            <a:ext cx="1026694" cy="29036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3" y="449178"/>
            <a:ext cx="4588042" cy="59516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17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4190" y="609600"/>
            <a:ext cx="6753726" cy="850232"/>
          </a:xfrm>
        </p:spPr>
        <p:txBody>
          <a:bodyPr/>
          <a:lstStyle/>
          <a:p>
            <a:r>
              <a:rPr lang="ru-RU" b="1" dirty="0" smtClean="0">
                <a:solidFill>
                  <a:srgbClr val="000099"/>
                </a:solidFill>
              </a:rPr>
              <a:t>8.Экспертная деятельность</a:t>
            </a:r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57" y="1267326"/>
            <a:ext cx="4026569" cy="5438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71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9.Общественно-педагогическая активность педагога: </a:t>
            </a:r>
            <a:r>
              <a:rPr lang="ru-RU" altLang="ru-RU" sz="2400" b="1" kern="0" dirty="0" smtClean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участие </a:t>
            </a:r>
            <a: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в комиссиях, педагогических сообществах, в жюри конкурсов</a:t>
            </a:r>
            <a:r>
              <a:rPr lang="ru-RU" sz="2400" kern="0" dirty="0">
                <a:solidFill>
                  <a:srgbClr val="000099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kern="0" dirty="0">
                <a:solidFill>
                  <a:srgbClr val="000099"/>
                </a:solidFill>
                <a:latin typeface="Constantia"/>
                <a:ea typeface="+mn-ea"/>
                <a:cs typeface="+mn-cs"/>
              </a:rPr>
            </a:br>
            <a:endParaRPr lang="ru-RU" sz="240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9881"/>
            <a:ext cx="4032448" cy="4749859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46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2" y="658368"/>
            <a:ext cx="4044876" cy="5732864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98" y="658369"/>
            <a:ext cx="3991087" cy="5782944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90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60" y="441064"/>
            <a:ext cx="4859094" cy="6034368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3720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6" y="260648"/>
            <a:ext cx="4982308" cy="6336704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92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133600"/>
          </a:xfrm>
        </p:spPr>
        <p:txBody>
          <a:bodyPr/>
          <a:lstStyle/>
          <a:p>
            <a:pPr lvl="0" algn="ctr"/>
            <a:r>
              <a:rPr lang="ru-RU" sz="2400" dirty="0" smtClean="0">
                <a:latin typeface="Arial Black" pitchFamily="34" charset="0"/>
                <a:ea typeface="MS Gothic" charset="-128"/>
                <a:cs typeface="Lucida Sans Unicode"/>
              </a:rPr>
              <a:t>     </a:t>
            </a:r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>1.Участие </a:t>
            </a:r>
            <a:r>
              <a:rPr lang="ru-RU" sz="2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>в инновационной (экспериментальной) </a:t>
            </a:r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>деятельности</a:t>
            </a:r>
            <a:r>
              <a:rPr lang="ru-RU" sz="1400" dirty="0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/>
            </a:r>
            <a:br>
              <a:rPr lang="ru-RU" sz="1400" dirty="0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</a:br>
            <a:r>
              <a:rPr lang="ru-RU" sz="1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/>
            </a:r>
            <a:br>
              <a:rPr lang="ru-RU" sz="1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</a:br>
            <a:r>
              <a:rPr lang="ru-RU" sz="1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/>
            </a:r>
            <a:br>
              <a:rPr lang="ru-RU" sz="1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</a:br>
            <a:r>
              <a:rPr lang="en-US" sz="1400" dirty="0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  <a:hlinkClick r:id="rId2"/>
              </a:rPr>
              <a:t> https://shkolatraktornaya-r13.gosweb.gosuslugi.ru/</a:t>
            </a:r>
            <a:r>
              <a:rPr lang="en-US" sz="1400" dirty="0" err="1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  <a:hlinkClick r:id="rId2"/>
              </a:rPr>
              <a:t>netcat_files</a:t>
            </a:r>
            <a:r>
              <a:rPr lang="en-US" sz="1400" dirty="0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  <a:hlinkClick r:id="rId2"/>
              </a:rPr>
              <a:t>/166/2469/</a:t>
            </a:r>
            <a:r>
              <a:rPr lang="en-US" sz="1400" dirty="0" err="1" smtClean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  <a:hlinkClick r:id="rId2"/>
              </a:rPr>
              <a:t>Innovatsionnyy_opyt_vospitatelya_Atyaskinoy_Yu.N..pdf</a:t>
            </a:r>
            <a:r>
              <a:rPr lang="ru-RU" sz="2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> </a:t>
            </a:r>
            <a:br>
              <a:rPr lang="ru-RU" sz="2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</a:br>
            <a:r>
              <a:rPr lang="ru-RU" sz="2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/>
            </a:r>
            <a:br>
              <a:rPr lang="ru-RU" sz="2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</a:br>
            <a:endParaRPr lang="ru-RU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Times New Roman" pitchFamily="18" charset="0"/>
              </a:rPr>
              <a:t>13. Участие педагога в профессиональных</a:t>
            </a:r>
            <a:b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Times New Roman" pitchFamily="18" charset="0"/>
              </a:rPr>
            </a:br>
            <a: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Times New Roman" pitchFamily="18" charset="0"/>
              </a:rPr>
              <a:t>                              конкурсах</a:t>
            </a:r>
            <a:r>
              <a:rPr lang="ru-RU" sz="2400" kern="0" dirty="0">
                <a:solidFill>
                  <a:srgbClr val="000099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kern="0" dirty="0">
                <a:solidFill>
                  <a:srgbClr val="000099"/>
                </a:solidFill>
                <a:latin typeface="Constantia"/>
                <a:ea typeface="+mn-ea"/>
                <a:cs typeface="+mn-cs"/>
              </a:rPr>
            </a:b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408" y="2274838"/>
            <a:ext cx="8546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Муниципальный уровень - 1</a:t>
            </a: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Республиканский уровень- 0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Lucida Sans Unicode"/>
            </a:endParaRP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Российский уровень-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0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Международный уровень (интернет)-конкурс -  1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545402"/>
            <a:ext cx="4175760" cy="5979943"/>
          </a:xfrm>
          <a:prstGeom prst="rect">
            <a:avLst/>
          </a:prstGeom>
          <a:ln w="88900" cap="sq" cmpd="thickThin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408" y="545403"/>
            <a:ext cx="3974592" cy="5979942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002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+mn-ea"/>
                <a:cs typeface="Lucida Sans Unicode"/>
              </a:rPr>
              <a:t/>
            </a:r>
            <a:br>
              <a:rPr lang="ru-RU" sz="2400" b="1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  <a:ea typeface="+mn-ea"/>
                <a:cs typeface="Lucida Sans Unicode"/>
              </a:rPr>
            </a:br>
            <a:r>
              <a:rPr lang="ru-RU" sz="2400" b="1" kern="0" dirty="0" smtClean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14.Награды </a:t>
            </a:r>
            <a:r>
              <a:rPr 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и поощрения</a:t>
            </a:r>
            <a:endParaRPr lang="ru-RU" sz="2400" kern="0" dirty="0">
              <a:solidFill>
                <a:srgbClr val="000099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9056" y="2690336"/>
            <a:ext cx="5522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Муниципальный уровень - 3</a:t>
            </a: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Республиканский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уровень - 0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ea typeface="MS Gothic" charset="-128"/>
              <a:cs typeface="Lucida Sans Unicode"/>
            </a:endParaRP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Российский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уровень -  1</a:t>
            </a:r>
            <a:endParaRPr lang="ru-RU" dirty="0">
              <a:solidFill>
                <a:schemeClr val="accent6">
                  <a:lumMod val="75000"/>
                </a:schemeClr>
              </a:solidFill>
              <a:ea typeface="MS Gothic" charset="-128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34295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" y="633984"/>
            <a:ext cx="4163210" cy="589136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633984"/>
            <a:ext cx="3915784" cy="5891360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14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" y="609600"/>
            <a:ext cx="4074695" cy="57938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48" y="609600"/>
            <a:ext cx="4057067" cy="5793824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109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4863" y="1315452"/>
            <a:ext cx="2839454" cy="399448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2" y="304800"/>
            <a:ext cx="4892842" cy="6288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60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3. Наличие публикаций, </a:t>
            </a:r>
            <a:b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</a:br>
            <a:r>
              <a:rPr lang="ru-RU" altLang="ru-RU" sz="2400" b="1" kern="0" dirty="0">
                <a:solidFill>
                  <a:srgbClr val="000099"/>
                </a:solidFill>
                <a:latin typeface="Arial Black" pitchFamily="34" charset="0"/>
                <a:ea typeface="+mn-ea"/>
                <a:cs typeface="Lucida Sans Unicode"/>
              </a:rPr>
              <a:t>включая интернет - публикации </a:t>
            </a:r>
            <a:r>
              <a:rPr lang="ru-RU" sz="2400" kern="0" dirty="0">
                <a:solidFill>
                  <a:srgbClr val="000099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2400" kern="0" dirty="0">
                <a:solidFill>
                  <a:srgbClr val="000099"/>
                </a:solidFill>
                <a:latin typeface="Constantia"/>
                <a:ea typeface="+mn-ea"/>
                <a:cs typeface="+mn-cs"/>
              </a:rPr>
            </a:b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863" y="2176630"/>
            <a:ext cx="8596312" cy="3881437"/>
          </a:xfrm>
        </p:spPr>
        <p:txBody>
          <a:bodyPr/>
          <a:lstStyle/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r>
              <a:rPr lang="ru-RU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Муниципальный уровень -   1</a:t>
            </a:r>
          </a:p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endParaRPr lang="ru-RU" kern="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r>
              <a:rPr lang="ru-RU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Республиканский </a:t>
            </a:r>
            <a:r>
              <a:rPr lang="ru-RU" kern="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уровень -  </a:t>
            </a:r>
            <a:r>
              <a:rPr lang="ru-RU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0</a:t>
            </a:r>
          </a:p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endParaRPr lang="ru-RU" kern="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r>
              <a:rPr lang="ru-RU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Российский уровень -           0</a:t>
            </a:r>
          </a:p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endParaRPr lang="ru-RU" kern="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r>
              <a:rPr lang="ru-RU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Международный уровень</a:t>
            </a:r>
          </a:p>
          <a:p>
            <a:pPr marL="0" lvl="0" indent="0" defTabSz="449263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  <a:defRPr/>
            </a:pPr>
            <a:r>
              <a:rPr lang="ru-RU" kern="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(интернет публикация)  -      1</a:t>
            </a:r>
            <a:endParaRPr lang="ru-RU" kern="0" dirty="0">
              <a:solidFill>
                <a:schemeClr val="accent2">
                  <a:lumMod val="75000"/>
                </a:schemeClr>
              </a:solidFill>
              <a:latin typeface="Constantia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0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44" y="352172"/>
            <a:ext cx="4608576" cy="6120681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2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5" y="721895"/>
            <a:ext cx="8005012" cy="5662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723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449263" eaLnBrk="1" hangingPunct="1"/>
            <a:r>
              <a:rPr lang="ru-RU" altLang="ru-RU" sz="2400" dirty="0">
                <a:solidFill>
                  <a:srgbClr val="000099"/>
                </a:solidFill>
                <a:latin typeface="Arial Black" pitchFamily="34" charset="0"/>
                <a:ea typeface="MS Gothic" charset="-128"/>
                <a:cs typeface="Lucida Sans Unicode"/>
              </a:rPr>
              <a:t>4. Результаты участия воспитанников в конкурсах, выставках, турнирах, акциях, фестивалях</a:t>
            </a:r>
            <a:r>
              <a:rPr lang="ru-RU" sz="2400" dirty="0">
                <a:solidFill>
                  <a:srgbClr val="000099"/>
                </a:solidFill>
                <a:latin typeface="Arial" charset="0"/>
                <a:ea typeface="MS Gothic" charset="-128"/>
                <a:cs typeface="Lucida Sans Unicode"/>
              </a:rPr>
              <a:t/>
            </a:r>
            <a:br>
              <a:rPr lang="ru-RU" sz="2400" dirty="0">
                <a:solidFill>
                  <a:srgbClr val="000099"/>
                </a:solidFill>
                <a:latin typeface="Arial" charset="0"/>
                <a:ea typeface="MS Gothic" charset="-128"/>
                <a:cs typeface="Lucida Sans Unicode"/>
              </a:rPr>
            </a:b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2352" y="2413338"/>
            <a:ext cx="6144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Муниципальный уровень -   2</a:t>
            </a: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Республиканский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уровень -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Lucida Sans Unicode"/>
            </a:endParaRP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Российский уровень(интернет конкурс) 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MS Gothic" charset="-128"/>
              <a:cs typeface="Times New Roman" pitchFamily="18" charset="0"/>
            </a:endParaRPr>
          </a:p>
          <a:p>
            <a:pPr lvl="0" defTabSz="449263">
              <a:buClr>
                <a:srgbClr val="000000"/>
              </a:buClr>
              <a:buSzPct val="100000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MS Gothic" charset="-128"/>
                <a:cs typeface="Times New Roman" pitchFamily="18" charset="0"/>
              </a:rPr>
              <a:t>Международный уровень - 1</a:t>
            </a:r>
            <a:endParaRPr lang="ru-RU" dirty="0">
              <a:solidFill>
                <a:schemeClr val="accent2">
                  <a:lumMod val="75000"/>
                </a:schemeClr>
              </a:solidFill>
              <a:ea typeface="MS Gothic" charset="-128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295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" y="390144"/>
            <a:ext cx="3852672" cy="5632704"/>
          </a:xfrm>
          <a:prstGeom prst="rect">
            <a:avLst/>
          </a:prstGeom>
          <a:ln w="88900" cap="sq" cmpd="thickThin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92" y="390144"/>
            <a:ext cx="3694176" cy="5632704"/>
          </a:xfrm>
          <a:prstGeom prst="rect">
            <a:avLst/>
          </a:prstGeom>
          <a:ln w="88900" cap="sq" cmpd="thickThin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0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499871"/>
            <a:ext cx="4389120" cy="6062311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56" y="499871"/>
            <a:ext cx="3983198" cy="6062312"/>
          </a:xfrm>
          <a:prstGeom prst="rect">
            <a:avLst/>
          </a:prstGeom>
          <a:ln w="889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80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462</TotalTime>
  <Words>228</Words>
  <Application>Microsoft Office PowerPoint</Application>
  <PresentationFormat>Произвольный</PresentationFormat>
  <Paragraphs>57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Аспект</vt:lpstr>
      <vt:lpstr>Атяскиной Юлии Николаевны,  МБОУ «Тракторная начальная школа-детский сад»  </vt:lpstr>
      <vt:lpstr>     1.Участие в инновационной (экспериментальной) деятельности    https://shkolatraktornaya-r13.gosweb.gosuslugi.ru/netcat_files/166/2469/Innovatsionnyy_opyt_vospitatelya_Atyaskinoy_Yu.N..pdf   </vt:lpstr>
      <vt:lpstr>   </vt:lpstr>
      <vt:lpstr>3. Наличие публикаций,  включая интернет - публикации  </vt:lpstr>
      <vt:lpstr>Презентация PowerPoint</vt:lpstr>
      <vt:lpstr>Презентация PowerPoint</vt:lpstr>
      <vt:lpstr>4. Результаты участия воспитанников в конкурсах, выставках, турнирах, акциях, фестивалях </vt:lpstr>
      <vt:lpstr>Презентация PowerPoint</vt:lpstr>
      <vt:lpstr>Презентация PowerPoint</vt:lpstr>
      <vt:lpstr>6. Выступления на научно-практических конференциях, педагогических чтениях, семинарах, секциях, методических объединениях   На уровне образовательной организации - 2                                      Муниципальный уровень  -  2                        Республиканский уровень -  0  Российский уровень -            0  Международный уровень -    0 </vt:lpstr>
      <vt:lpstr>Презентация PowerPoint</vt:lpstr>
      <vt:lpstr>Презентация PowerPoint</vt:lpstr>
      <vt:lpstr>7. Проведение открытых  занятий, мастер-классов, мероприятий  </vt:lpstr>
      <vt:lpstr>Презентация PowerPoint</vt:lpstr>
      <vt:lpstr>8.Экспертная деятельность</vt:lpstr>
      <vt:lpstr>9.Общественно-педагогическая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Презентация PowerPoint</vt:lpstr>
      <vt:lpstr>Презентация PowerPoint</vt:lpstr>
      <vt:lpstr>13. Участие педагога в профессиональных                               конкурсах </vt:lpstr>
      <vt:lpstr>Презентация PowerPoint</vt:lpstr>
      <vt:lpstr> 14.Награды и поощрения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Admin</dc:creator>
  <cp:lastModifiedBy>Пользователь</cp:lastModifiedBy>
  <cp:revision>37</cp:revision>
  <dcterms:created xsi:type="dcterms:W3CDTF">2023-05-24T17:56:58Z</dcterms:created>
  <dcterms:modified xsi:type="dcterms:W3CDTF">2023-11-13T12:30:15Z</dcterms:modified>
</cp:coreProperties>
</file>